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4"/>
  </p:notesMasterIdLst>
  <p:sldIdLst>
    <p:sldId id="256" r:id="rId3"/>
    <p:sldId id="257" r:id="rId4"/>
    <p:sldId id="279" r:id="rId5"/>
    <p:sldId id="258" r:id="rId6"/>
    <p:sldId id="259" r:id="rId7"/>
    <p:sldId id="266" r:id="rId8"/>
    <p:sldId id="267" r:id="rId9"/>
    <p:sldId id="270" r:id="rId10"/>
    <p:sldId id="263" r:id="rId11"/>
    <p:sldId id="276" r:id="rId12"/>
    <p:sldId id="277" r:id="rId13"/>
    <p:sldId id="275" r:id="rId14"/>
    <p:sldId id="268" r:id="rId15"/>
    <p:sldId id="271" r:id="rId16"/>
    <p:sldId id="274" r:id="rId17"/>
    <p:sldId id="272" r:id="rId18"/>
    <p:sldId id="273" r:id="rId19"/>
    <p:sldId id="265" r:id="rId20"/>
    <p:sldId id="260" r:id="rId21"/>
    <p:sldId id="261" r:id="rId22"/>
    <p:sldId id="278" r:id="rId2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6C0A"/>
    <a:srgbClr val="FEC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951D585-981C-44D3-9C30-8A5FD2967779}">
  <a:tblStyle styleId="{E951D585-981C-44D3-9C30-8A5FD29677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3B1FF8-4F2E-44D0-A60C-4017E2B3C9C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8577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b47ffba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31b47ffba_2_75:notes"/>
          <p:cNvSpPr txBox="1"/>
          <p:nvPr/>
        </p:nvSpPr>
        <p:spPr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31b47ffb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331b47ffba_2_75:notes"/>
          <p:cNvSpPr txBox="1">
            <a:spLocks noGrp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1ab0b091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331ab0b091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31b47ffba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31b47ffba_2_75:notes"/>
          <p:cNvSpPr txBox="1"/>
          <p:nvPr/>
        </p:nvSpPr>
        <p:spPr>
          <a:xfrm>
            <a:off x="3885579" y="8686489"/>
            <a:ext cx="2972421" cy="45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31b47ffba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g331b47ffba_2_75:notes"/>
          <p:cNvSpPr txBox="1">
            <a:spLocks noGrp="1"/>
          </p:cNvSpPr>
          <p:nvPr>
            <p:ph type="body" idx="1"/>
          </p:nvPr>
        </p:nvSpPr>
        <p:spPr>
          <a:xfrm>
            <a:off x="686421" y="4344025"/>
            <a:ext cx="5485158" cy="4114488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1ab0b0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31ab0b0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31ab0b09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1ab0b09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331ab0b09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31ab0b091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1ab0b091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g331ab0b091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g331ab0b091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f62556b1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g4f62556b1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4f62556b1c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1ab0b09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31ab0b09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1ab0b091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331ab0b091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1ab0b091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331ab0b091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1ab0b091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31ab0b091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308950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4732350" y="2171688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541350" y="190488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5" Type="http://schemas.openxmlformats.org/officeDocument/2006/relationships/image" Target="../media/image6.jp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 descr="courtyard"/>
          <p:cNvPicPr preferRelativeResize="0"/>
          <p:nvPr/>
        </p:nvPicPr>
        <p:blipFill rotWithShape="1">
          <a:blip r:embed="rId3">
            <a:alphaModFix/>
          </a:blip>
          <a:srcRect b="31357"/>
          <a:stretch/>
        </p:blipFill>
        <p:spPr>
          <a:xfrm>
            <a:off x="0" y="4689475"/>
            <a:ext cx="9143998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3455988" y="6648450"/>
            <a:ext cx="2556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633"/>
            <a:ext cx="9144002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6200" y="2282577"/>
            <a:ext cx="89916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BISB Graduate Program Welcome -</a:t>
            </a:r>
            <a:r>
              <a:rPr lang="en" sz="36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202</a:t>
            </a:r>
            <a:r>
              <a:rPr lang="en-US" sz="36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3600" b="1" dirty="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Terry Gaasterland, Program Director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Yeo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Trey Ideker - Program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Co-Directors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Lucila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Ohno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-Machado </a:t>
            </a:r>
            <a:r>
              <a:rPr lang="mr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BMI Track Director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Fran Perez Estrada </a:t>
            </a:r>
            <a:r>
              <a:rPr lang="mr-IN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Graduate Program Coordinator</a:t>
            </a:r>
            <a:endParaRPr sz="1800" b="1" dirty="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1</a:t>
            </a:r>
            <a:r>
              <a:rPr lang="en-US" b="1" baseline="30000" dirty="0">
                <a:solidFill>
                  <a:srgbClr val="E46C0A"/>
                </a:solidFill>
              </a:rPr>
              <a:t>st</a:t>
            </a:r>
            <a:r>
              <a:rPr lang="en-US" b="1" dirty="0">
                <a:solidFill>
                  <a:srgbClr val="E46C0A"/>
                </a:solidFill>
              </a:rPr>
              <a:t> Year Rotations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55"/>
            <a:ext cx="8229600" cy="4526100"/>
          </a:xfrm>
        </p:spPr>
        <p:txBody>
          <a:bodyPr/>
          <a:lstStyle/>
          <a:p>
            <a:r>
              <a:rPr lang="en-US" dirty="0"/>
              <a:t>Each Quarter Year 1</a:t>
            </a:r>
          </a:p>
          <a:p>
            <a:r>
              <a:rPr lang="en-US" dirty="0"/>
              <a:t>Goal 1: Learn how to define a problem, lay out a plan of attack, generate results, evaluate next steps</a:t>
            </a:r>
          </a:p>
          <a:p>
            <a:r>
              <a:rPr lang="en-US" dirty="0"/>
              <a:t>Goal 2: Connect with 1 to 3 labs, find a PI/Advisor, gravitate toward a lab to join by summer</a:t>
            </a:r>
          </a:p>
          <a:p>
            <a:r>
              <a:rPr lang="en-US" dirty="0"/>
              <a:t>Each Quarter: </a:t>
            </a:r>
            <a:br>
              <a:rPr lang="en-US" dirty="0"/>
            </a:br>
            <a:r>
              <a:rPr lang="en-US" dirty="0"/>
              <a:t>	Rotation Proposal + Rotation Report</a:t>
            </a:r>
          </a:p>
          <a:p>
            <a:pPr marL="25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9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Rotation Projects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8571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The goal of a rotation is to select an academic advisor</a:t>
            </a:r>
            <a:r>
              <a:rPr lang="en-US" dirty="0"/>
              <a:t>. Take it seriously.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E46C0A"/>
                </a:solidFill>
              </a:rPr>
              <a:t>Questions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Is the PI looking for an advisee? </a:t>
            </a:r>
            <a:br>
              <a:rPr lang="en-US" dirty="0"/>
            </a:br>
            <a:r>
              <a:rPr lang="en-US" dirty="0"/>
              <a:t>Will they support you financially if it works out?</a:t>
            </a:r>
          </a:p>
          <a:p>
            <a:pPr lvl="1"/>
            <a:r>
              <a:rPr lang="en-US" dirty="0"/>
              <a:t>Do the projects excite you? </a:t>
            </a:r>
            <a:br>
              <a:rPr lang="en-US" dirty="0"/>
            </a:br>
            <a:r>
              <a:rPr lang="en-US" dirty="0"/>
              <a:t>Do they match with your career goals? Remember, rotation project may not be your thesis project.</a:t>
            </a:r>
          </a:p>
          <a:p>
            <a:pPr lvl="1"/>
            <a:r>
              <a:rPr lang="en-US" dirty="0"/>
              <a:t>Read some of the PI’s publications. </a:t>
            </a:r>
            <a:br>
              <a:rPr lang="en-US" dirty="0"/>
            </a:br>
            <a:r>
              <a:rPr lang="en-US" dirty="0"/>
              <a:t>Can you see yourself doing similar work?</a:t>
            </a:r>
          </a:p>
          <a:p>
            <a:pPr lvl="1"/>
            <a:r>
              <a:rPr lang="en-US" dirty="0"/>
              <a:t>Talk to some of the lab members. </a:t>
            </a:r>
            <a:br>
              <a:rPr lang="en-US" dirty="0"/>
            </a:br>
            <a:r>
              <a:rPr lang="en-US" dirty="0"/>
              <a:t>Does the PI’s working style match your own?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981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2</a:t>
            </a:r>
            <a:r>
              <a:rPr lang="en-US" b="1" baseline="30000" dirty="0">
                <a:solidFill>
                  <a:srgbClr val="E46C0A"/>
                </a:solidFill>
              </a:rPr>
              <a:t>nd</a:t>
            </a:r>
            <a:r>
              <a:rPr lang="en-US" b="1" dirty="0">
                <a:solidFill>
                  <a:srgbClr val="E46C0A"/>
                </a:solidFill>
              </a:rPr>
              <a:t> Year </a:t>
            </a:r>
            <a:r>
              <a:rPr lang="en-US" b="1" dirty="0" err="1">
                <a:solidFill>
                  <a:srgbClr val="E46C0A"/>
                </a:solidFill>
              </a:rPr>
              <a:t>Qual</a:t>
            </a:r>
            <a:r>
              <a:rPr lang="en-US" b="1" dirty="0">
                <a:solidFill>
                  <a:srgbClr val="E46C0A"/>
                </a:solidFill>
              </a:rPr>
              <a:t> Exams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0755"/>
            <a:ext cx="8229600" cy="4526100"/>
          </a:xfrm>
        </p:spPr>
        <p:txBody>
          <a:bodyPr/>
          <a:lstStyle/>
          <a:p>
            <a:r>
              <a:rPr lang="en-US" dirty="0"/>
              <a:t>Spring Quarter Year 2</a:t>
            </a:r>
          </a:p>
          <a:p>
            <a:r>
              <a:rPr lang="en-US" dirty="0"/>
              <a:t>Goal: Evaluate, are you are ready for independent research?</a:t>
            </a:r>
          </a:p>
          <a:p>
            <a:r>
              <a:rPr lang="en-US" dirty="0"/>
              <a:t>You will propose a research project, show preliminary data with significant progress, answer questions and lead discussion about your problem area</a:t>
            </a:r>
          </a:p>
          <a:p>
            <a:pPr lvl="1"/>
            <a:r>
              <a:rPr lang="en-US" dirty="0"/>
              <a:t>Challenges</a:t>
            </a:r>
          </a:p>
          <a:p>
            <a:pPr lvl="1"/>
            <a:r>
              <a:rPr lang="en-US" dirty="0"/>
              <a:t>Open questions</a:t>
            </a:r>
          </a:p>
          <a:p>
            <a:pPr lvl="1"/>
            <a:r>
              <a:rPr lang="en-US" dirty="0"/>
              <a:t>What have others done?  What is missing so far?</a:t>
            </a:r>
          </a:p>
          <a:p>
            <a:pPr marL="254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971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55" y="274638"/>
            <a:ext cx="8229600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Faculty Committees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55" y="1432716"/>
            <a:ext cx="9032186" cy="4526100"/>
          </a:xfrm>
        </p:spPr>
        <p:txBody>
          <a:bodyPr/>
          <a:lstStyle/>
          <a:p>
            <a:r>
              <a:rPr lang="en-US" dirty="0"/>
              <a:t>Steering Committee 		(Gaasterland)</a:t>
            </a:r>
          </a:p>
          <a:p>
            <a:r>
              <a:rPr lang="en-US" dirty="0"/>
              <a:t>Curriculum Committee 		(</a:t>
            </a:r>
            <a:r>
              <a:rPr lang="en-US" dirty="0" err="1"/>
              <a:t>Tesler</a:t>
            </a:r>
            <a:r>
              <a:rPr lang="en-US" dirty="0"/>
              <a:t>)</a:t>
            </a:r>
          </a:p>
          <a:p>
            <a:r>
              <a:rPr lang="en-US" dirty="0"/>
              <a:t>Outreach and Student Affairs 	(</a:t>
            </a:r>
            <a:r>
              <a:rPr lang="en-US" dirty="0" err="1"/>
              <a:t>Tesler</a:t>
            </a:r>
            <a:r>
              <a:rPr lang="en-US" dirty="0"/>
              <a:t>)</a:t>
            </a:r>
          </a:p>
          <a:p>
            <a:r>
              <a:rPr lang="en-US" dirty="0"/>
              <a:t>Admissions and Recruitment 	(Carter, </a:t>
            </a:r>
            <a:r>
              <a:rPr lang="en-US" dirty="0" err="1"/>
              <a:t>Tesler</a:t>
            </a:r>
            <a:r>
              <a:rPr lang="en-US" dirty="0"/>
              <a:t>)</a:t>
            </a:r>
          </a:p>
          <a:p>
            <a:r>
              <a:rPr lang="en-US" dirty="0"/>
              <a:t>Diversity 				(</a:t>
            </a:r>
            <a:r>
              <a:rPr lang="en-US" dirty="0" err="1"/>
              <a:t>Bafna</a:t>
            </a:r>
            <a:r>
              <a:rPr lang="en-US" dirty="0"/>
              <a:t>)</a:t>
            </a:r>
          </a:p>
          <a:p>
            <a:r>
              <a:rPr lang="en-US" dirty="0"/>
              <a:t>Training Grant 			(</a:t>
            </a:r>
            <a:r>
              <a:rPr lang="en-US" dirty="0" err="1"/>
              <a:t>Subramanium</a:t>
            </a:r>
            <a:r>
              <a:rPr lang="en-US" dirty="0"/>
              <a:t>/</a:t>
            </a:r>
            <a:br>
              <a:rPr lang="en-US" dirty="0"/>
            </a:br>
            <a:r>
              <a:rPr lang="en-US" dirty="0"/>
              <a:t>						Gaasterland/</a:t>
            </a:r>
            <a:r>
              <a:rPr lang="en-US" dirty="0" err="1"/>
              <a:t>Bafna</a:t>
            </a:r>
            <a:r>
              <a:rPr lang="en-US" dirty="0"/>
              <a:t>)</a:t>
            </a:r>
          </a:p>
          <a:p>
            <a:r>
              <a:rPr lang="en-US" dirty="0"/>
              <a:t>Fellowship Training 		(Carter)</a:t>
            </a:r>
          </a:p>
          <a:p>
            <a:r>
              <a:rPr lang="en-US" dirty="0"/>
              <a:t>Fellowship Selection 		(Mali)</a:t>
            </a:r>
          </a:p>
        </p:txBody>
      </p:sp>
    </p:spTree>
    <p:extLst>
      <p:ext uri="{BB962C8B-B14F-4D97-AF65-F5344CB8AC3E}">
        <p14:creationId xmlns:p14="http://schemas.microsoft.com/office/powerpoint/2010/main" val="3662171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310" y="260983"/>
            <a:ext cx="9340296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BISB Faculty Affiliation </a:t>
            </a:r>
            <a:r>
              <a:rPr lang="mr-IN" b="1" dirty="0">
                <a:solidFill>
                  <a:srgbClr val="E46C0A"/>
                </a:solidFill>
              </a:rPr>
              <a:t>–</a:t>
            </a:r>
            <a:r>
              <a:rPr lang="en-US" b="1" dirty="0">
                <a:solidFill>
                  <a:srgbClr val="E46C0A"/>
                </a:solidFill>
              </a:rPr>
              <a:t> by School (83)</a:t>
            </a:r>
          </a:p>
        </p:txBody>
      </p:sp>
      <p:pic>
        <p:nvPicPr>
          <p:cNvPr id="4" name="Google Shape;71;p16" title="Chart"/>
          <p:cNvPicPr preferRelativeResize="0"/>
          <p:nvPr/>
        </p:nvPicPr>
        <p:blipFill rotWithShape="1">
          <a:blip r:embed="rId2">
            <a:alphaModFix/>
          </a:blip>
          <a:srcRect t="10972"/>
          <a:stretch/>
        </p:blipFill>
        <p:spPr>
          <a:xfrm>
            <a:off x="2959650" y="2526093"/>
            <a:ext cx="6090000" cy="32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2;p1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2520"/>
            <a:ext cx="2807250" cy="46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894957" y="2471473"/>
            <a:ext cx="141033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SIO (Scripps) (1.2%)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05030" y="2762372"/>
            <a:ext cx="160319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Physical Sciences (6%)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94957" y="3866437"/>
            <a:ext cx="106952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Biology (9.6%)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7152" y="4974687"/>
            <a:ext cx="1873830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Biological Sciences (19.3%)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3570" y="3024012"/>
            <a:ext cx="137483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Mathematics (3.6%)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5765" y="3299307"/>
            <a:ext cx="86180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Salk (7.2%)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64931" y="3866221"/>
            <a:ext cx="121803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b="1" dirty="0"/>
              <a:t>Medicine (50.6%)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7841" y="4150976"/>
            <a:ext cx="464284" cy="1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457482" y="4164628"/>
            <a:ext cx="464284" cy="16385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22726" y="3579661"/>
            <a:ext cx="464284" cy="1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45621" y="5259226"/>
            <a:ext cx="464284" cy="16385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69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Faculty Engagement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Admissions</a:t>
            </a:r>
          </a:p>
          <a:p>
            <a:r>
              <a:rPr lang="en-US" dirty="0"/>
              <a:t>Research rotations</a:t>
            </a:r>
          </a:p>
          <a:p>
            <a:r>
              <a:rPr lang="en-US" dirty="0"/>
              <a:t>Teach core and elective classes</a:t>
            </a:r>
          </a:p>
          <a:p>
            <a:r>
              <a:rPr lang="en-US" dirty="0"/>
              <a:t>Serve on qualifying exam committees</a:t>
            </a:r>
          </a:p>
          <a:p>
            <a:r>
              <a:rPr lang="en-US" dirty="0"/>
              <a:t>Thesis advising and senate exam committees</a:t>
            </a:r>
          </a:p>
          <a:p>
            <a:r>
              <a:rPr lang="en-US" dirty="0"/>
              <a:t>Thesis committees</a:t>
            </a:r>
          </a:p>
          <a:p>
            <a:r>
              <a:rPr lang="en-US" dirty="0"/>
              <a:t>Participate in visit day, colloquium series, student seminars and journal clubs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601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BISB Students </a:t>
            </a:r>
            <a:r>
              <a:rPr lang="mr-IN" b="1" dirty="0">
                <a:solidFill>
                  <a:srgbClr val="E46C0A"/>
                </a:solidFill>
              </a:rPr>
              <a:t>–</a:t>
            </a:r>
            <a:r>
              <a:rPr lang="en-US" b="1" dirty="0">
                <a:solidFill>
                  <a:srgbClr val="E46C0A"/>
                </a:solidFill>
              </a:rPr>
              <a:t> Lab Home Schools</a:t>
            </a:r>
          </a:p>
        </p:txBody>
      </p:sp>
      <p:pic>
        <p:nvPicPr>
          <p:cNvPr id="4" name="Google Shape;77;p17" title="Chart"/>
          <p:cNvPicPr preferRelativeResize="0"/>
          <p:nvPr/>
        </p:nvPicPr>
        <p:blipFill rotWithShape="1">
          <a:blip r:embed="rId2">
            <a:alphaModFix/>
          </a:blip>
          <a:srcRect t="11969"/>
          <a:stretch/>
        </p:blipFill>
        <p:spPr>
          <a:xfrm>
            <a:off x="277492" y="1993564"/>
            <a:ext cx="8839198" cy="4236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674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78" y="274638"/>
            <a:ext cx="9034757" cy="1143000"/>
          </a:xfrm>
        </p:spPr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Funding (typical one year snapshot)</a:t>
            </a:r>
          </a:p>
        </p:txBody>
      </p:sp>
      <p:graphicFrame>
        <p:nvGraphicFramePr>
          <p:cNvPr id="4" name="Google Shape;99;p21"/>
          <p:cNvGraphicFramePr/>
          <p:nvPr>
            <p:extLst>
              <p:ext uri="{D42A27DB-BD31-4B8C-83A1-F6EECF244321}">
                <p14:modId xmlns:p14="http://schemas.microsoft.com/office/powerpoint/2010/main" val="3217712169"/>
              </p:ext>
            </p:extLst>
          </p:nvPr>
        </p:nvGraphicFramePr>
        <p:xfrm>
          <a:off x="673550" y="1601997"/>
          <a:ext cx="7465070" cy="45566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61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1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62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51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Budget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Admin Budget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SVCAA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$15,000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Biol Sciences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$14,250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JSOE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$14,250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5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Physical Sciences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$14,250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Medicine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$19,250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Expenses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-$</a:t>
                      </a:r>
                      <a:r>
                        <a:rPr lang="en-US" dirty="0"/>
                        <a:t>77</a:t>
                      </a:r>
                      <a:r>
                        <a:rPr lang="en" dirty="0"/>
                        <a:t>,000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79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Net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0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65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4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Student Budget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Grant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$845,000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 dirty="0"/>
                        <a:t> includes “overhead”</a:t>
                      </a: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Block Grants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$214,996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Salk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$49,000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989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GSGEI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$224,128</a:t>
                      </a:r>
                      <a:endParaRPr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473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Key peo</a:t>
            </a:r>
            <a:r>
              <a:rPr lang="en-US" b="1" dirty="0">
                <a:solidFill>
                  <a:srgbClr val="E46C0A"/>
                </a:solidFill>
              </a:rPr>
              <a:t>ple</a:t>
            </a:r>
            <a:endParaRPr sz="4400" b="1" i="0" u="none" strike="noStrike" cap="none" dirty="0">
              <a:solidFill>
                <a:srgbClr val="E46C0A"/>
              </a:solidFill>
              <a:sym typeface="Calibri"/>
            </a:endParaRPr>
          </a:p>
        </p:txBody>
      </p:sp>
      <p:sp>
        <p:nvSpPr>
          <p:cNvPr id="284" name="Google Shape;284;p34"/>
          <p:cNvSpPr txBox="1">
            <a:spLocks noGrp="1"/>
          </p:cNvSpPr>
          <p:nvPr>
            <p:ph type="body" idx="1"/>
          </p:nvPr>
        </p:nvSpPr>
        <p:spPr>
          <a:xfrm>
            <a:off x="457200" y="1760308"/>
            <a:ext cx="8686800" cy="4010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None/>
            </a:pP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/>
              <a:t>Graduate Coordinator:	Fran Perez Estrada</a:t>
            </a:r>
            <a:endParaRPr sz="2960" dirty="0"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/>
              <a:t>Finances &amp; Operations:	</a:t>
            </a:r>
            <a:r>
              <a:rPr lang="en" sz="2960" dirty="0"/>
              <a:t>Elizabeth Soos</a:t>
            </a:r>
            <a:endParaRPr lang="en-US" sz="2960" dirty="0"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/>
              <a:t>Steering Committee:			15+ faculty</a:t>
            </a:r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-US" sz="2960" dirty="0"/>
              <a:t>Admissions Chairs:			Glenn </a:t>
            </a:r>
            <a:r>
              <a:rPr lang="en-US" sz="2960" dirty="0" err="1"/>
              <a:t>Tesler</a:t>
            </a:r>
            <a:br>
              <a:rPr lang="en-US" sz="2960" dirty="0"/>
            </a:br>
            <a:r>
              <a:rPr lang="en-US" sz="2960" dirty="0"/>
              <a:t>								Hannah Carter</a:t>
            </a:r>
            <a:endParaRPr sz="2960" dirty="0"/>
          </a:p>
          <a:p>
            <a:pPr marL="342900" lvl="0" indent="-32766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" sz="2960" dirty="0"/>
              <a:t>Admissions </a:t>
            </a:r>
            <a:r>
              <a:rPr lang="en-US" sz="2960" dirty="0"/>
              <a:t>C</a:t>
            </a:r>
            <a:r>
              <a:rPr lang="en" sz="2960" dirty="0"/>
              <a:t>ommittee</a:t>
            </a:r>
            <a:r>
              <a:rPr lang="en-US" sz="2960" dirty="0"/>
              <a:t>:	30+ faculty</a:t>
            </a:r>
            <a:endParaRPr sz="2960" dirty="0"/>
          </a:p>
          <a:p>
            <a:pPr marL="342900" marR="0" lvl="0" indent="-3429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Font typeface="Arial"/>
              <a:buChar char="•"/>
            </a:pPr>
            <a:r>
              <a:rPr lang="en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BISB </a:t>
            </a:r>
            <a:r>
              <a:rPr lang="en-US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tudents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>
            <a:spLocks noGrp="1"/>
          </p:cNvSpPr>
          <p:nvPr>
            <p:ph type="title"/>
          </p:nvPr>
        </p:nvSpPr>
        <p:spPr>
          <a:xfrm>
            <a:off x="94370" y="362021"/>
            <a:ext cx="82296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Alumni in </a:t>
            </a:r>
            <a:r>
              <a:rPr lang="en-US" sz="44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ACADEMIA - examples</a:t>
            </a:r>
            <a:endParaRPr sz="4400" b="1" i="0" u="none" strike="noStrike" cap="none" dirty="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46" name="Google Shape;246;p29"/>
          <p:cNvGraphicFramePr/>
          <p:nvPr/>
        </p:nvGraphicFramePr>
        <p:xfrm>
          <a:off x="158200" y="1505087"/>
          <a:ext cx="8835325" cy="4975775"/>
        </p:xfrm>
        <a:graphic>
          <a:graphicData uri="http://schemas.openxmlformats.org/drawingml/2006/table">
            <a:tbl>
              <a:tblPr>
                <a:noFill/>
                <a:tableStyleId>{E951D585-981C-44D3-9C30-8A5FD2967779}</a:tableStyleId>
              </a:tblPr>
              <a:tblGrid>
                <a:gridCol w="260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0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8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Name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Position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Institution/Company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Markus Covert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Stanford University 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Sourav Bandyopadhyay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UC San Francisco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Nathan Price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Institute for Systems Biology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Jason Papin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Asoc.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University of Virginia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Shaojie Zhang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Assoc.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Univ. Central Florida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Samuel Payne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Senior Scientist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Pacific Northwest Natl Lab</a:t>
                      </a: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oratory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Ines Thiele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University of Iceland 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Degui Zhi 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 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University of Alabama 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Ali Bashir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Mount Sinai Medical School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Noah Zaitlen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UC San Francisco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Gary Hon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UT Southwestern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Albert Hsiao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Asst. Professor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U</a:t>
                      </a: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 </a:t>
                      </a: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San Diego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Juan Rodriguez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Instructor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Weill Cornell Medical College</a:t>
                      </a:r>
                      <a:endParaRPr/>
                    </a:p>
                  </a:txBody>
                  <a:tcPr marL="9875" marR="9875" marT="987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2674010" y="4803508"/>
            <a:ext cx="13377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Sciences,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Biol. Sciences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6" descr="ucsd.tiff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t="-447" b="630"/>
          <a:stretch/>
        </p:blipFill>
        <p:spPr>
          <a:xfrm>
            <a:off x="0" y="546100"/>
            <a:ext cx="8967787" cy="6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 flipH="1">
            <a:off x="1959187" y="1148348"/>
            <a:ext cx="6580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0" y="54204"/>
            <a:ext cx="9144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BISB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iverse,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nterdisciplinary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rogram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261830" y="274647"/>
            <a:ext cx="8229600" cy="8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Alumni in </a:t>
            </a:r>
            <a:r>
              <a:rPr lang="en-US" sz="4400" b="1" i="0" u="none" strike="noStrike" cap="none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INDUSTRY - examples</a:t>
            </a:r>
            <a:endParaRPr sz="4400" b="1" i="0" u="none" strike="noStrike" cap="none" dirty="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2" name="Google Shape;252;p30"/>
          <p:cNvGraphicFramePr/>
          <p:nvPr/>
        </p:nvGraphicFramePr>
        <p:xfrm>
          <a:off x="341909" y="1199986"/>
          <a:ext cx="8482575" cy="5184000"/>
        </p:xfrm>
        <a:graphic>
          <a:graphicData uri="http://schemas.openxmlformats.org/drawingml/2006/table">
            <a:tbl>
              <a:tblPr>
                <a:noFill/>
                <a:tableStyleId>{E951D585-981C-44D3-9C30-8A5FD2967779}</a:tableStyleId>
              </a:tblPr>
              <a:tblGrid>
                <a:gridCol w="2603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Name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Position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Institution/Company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Nitin Udpa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Bioinformatics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Illumina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Stephen Tanner  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Senior Director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Illumina 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Sam Payne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Senior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Pacific NW labs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Ryan Kelly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Senior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Illumina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Derren Barken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Bioinformatics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Prometheus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Han-Yu C</a:t>
                      </a: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huang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Bioinformatics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Illumina 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Jan Schellenberger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Scientist 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ID Analytics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Jocelyne Bruand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Scientist 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Illumina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Markus Kinsella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Pacific Biosciences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Sid Selvaraj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Founder, CEO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Arima Genomics, Inc.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Vipul Bhargava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Senior Scientist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Janssen Labs (J&amp;J)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Roy Ronen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VP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i="0" u="none" strike="noStrike" cap="none">
                          <a:solidFill>
                            <a:srgbClr val="000000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Data4Cure</a:t>
                      </a:r>
                      <a:endParaRPr/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Matt Schulz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Scientist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Human Longevity Inc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5600"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Boyko Kakradov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Scientist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Human Longevity Inc</a:t>
                      </a:r>
                      <a:endParaRPr sz="1800" b="0" i="0" u="none" strike="noStrike" cap="none">
                        <a:solidFill>
                          <a:srgbClr val="000000"/>
                        </a:solidFill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12700" marR="12700" marT="1270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 descr="courtyard"/>
          <p:cNvPicPr preferRelativeResize="0"/>
          <p:nvPr/>
        </p:nvPicPr>
        <p:blipFill rotWithShape="1">
          <a:blip r:embed="rId3">
            <a:alphaModFix/>
          </a:blip>
          <a:srcRect b="31357"/>
          <a:stretch/>
        </p:blipFill>
        <p:spPr>
          <a:xfrm>
            <a:off x="0" y="4689475"/>
            <a:ext cx="9143998" cy="2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/>
          <p:nvPr/>
        </p:nvSpPr>
        <p:spPr>
          <a:xfrm>
            <a:off x="3455988" y="6648450"/>
            <a:ext cx="255600" cy="3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1633"/>
            <a:ext cx="9144002" cy="10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/>
          <p:nvPr/>
        </p:nvSpPr>
        <p:spPr>
          <a:xfrm>
            <a:off x="76200" y="2282577"/>
            <a:ext cx="8991600" cy="2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 algn="ctr">
              <a:lnSpc>
                <a:spcPct val="115000"/>
              </a:lnSpc>
              <a:buSzPts val="1100"/>
            </a:pPr>
            <a:r>
              <a:rPr lang="en-US" sz="36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BISB Graduate Program Welcome - 2021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Terry Gaasterland, Program Director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 Yeo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&amp;</a:t>
            </a:r>
            <a:r>
              <a:rPr lang="e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Trey Ideker - Program 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Co-Directors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Lucila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Ohno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-Machado </a:t>
            </a:r>
            <a:r>
              <a:rPr lang="mr-IN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BMI Track Director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Fran Perez Estrada </a:t>
            </a:r>
            <a:r>
              <a:rPr lang="mr-IN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–</a:t>
            </a:r>
            <a:r>
              <a:rPr lang="en-US" sz="1800" b="1" dirty="0">
                <a:solidFill>
                  <a:srgbClr val="E46C0A"/>
                </a:solidFill>
                <a:latin typeface="Calibri"/>
                <a:ea typeface="Calibri"/>
                <a:cs typeface="Calibri"/>
                <a:sym typeface="Calibri"/>
              </a:rPr>
              <a:t> Graduate Program Coordinator</a:t>
            </a:r>
            <a:endParaRPr sz="1800" b="1" dirty="0">
              <a:solidFill>
                <a:srgbClr val="E46C0A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34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/>
        </p:nvSpPr>
        <p:spPr>
          <a:xfrm>
            <a:off x="2674010" y="4803508"/>
            <a:ext cx="133775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Physical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Sciences,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Biol. Sciences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26" descr="ucsd.tiff"/>
          <p:cNvPicPr preferRelativeResize="0">
            <a:picLocks noGrp="1"/>
          </p:cNvPicPr>
          <p:nvPr>
            <p:ph type="body" idx="4294967295"/>
          </p:nvPr>
        </p:nvPicPr>
        <p:blipFill rotWithShape="1">
          <a:blip r:embed="rId3">
            <a:alphaModFix/>
          </a:blip>
          <a:srcRect t="-447" b="630"/>
          <a:stretch/>
        </p:blipFill>
        <p:spPr>
          <a:xfrm>
            <a:off x="0" y="546100"/>
            <a:ext cx="8967787" cy="6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 flipH="1">
            <a:off x="1959187" y="1148348"/>
            <a:ext cx="6580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Salk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566023"/>
            <a:ext cx="9143999" cy="63118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0" y="54204"/>
            <a:ext cx="9144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BISB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iverse,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nterdisciplinary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rogram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11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111" y="575302"/>
            <a:ext cx="9143999" cy="63118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7"/>
          <p:cNvGrpSpPr/>
          <p:nvPr/>
        </p:nvGrpSpPr>
        <p:grpSpPr>
          <a:xfrm>
            <a:off x="4778507" y="1912089"/>
            <a:ext cx="2059689" cy="1903224"/>
            <a:chOff x="4764062" y="1920240"/>
            <a:chExt cx="2059689" cy="1903224"/>
          </a:xfrm>
        </p:grpSpPr>
        <p:grpSp>
          <p:nvGrpSpPr>
            <p:cNvPr id="152" name="Google Shape;152;p27"/>
            <p:cNvGrpSpPr/>
            <p:nvPr/>
          </p:nvGrpSpPr>
          <p:grpSpPr>
            <a:xfrm>
              <a:off x="5459478" y="2785307"/>
              <a:ext cx="1364273" cy="783331"/>
              <a:chOff x="5284696" y="152208"/>
              <a:chExt cx="1364273" cy="783331"/>
            </a:xfrm>
          </p:grpSpPr>
          <p:sp>
            <p:nvSpPr>
              <p:cNvPr id="153" name="Google Shape;153;p27"/>
              <p:cNvSpPr/>
              <p:nvPr/>
            </p:nvSpPr>
            <p:spPr>
              <a:xfrm>
                <a:off x="5284696" y="152208"/>
                <a:ext cx="657884" cy="407781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7"/>
              <p:cNvSpPr txBox="1"/>
              <p:nvPr/>
            </p:nvSpPr>
            <p:spPr>
              <a:xfrm>
                <a:off x="5760986" y="566207"/>
                <a:ext cx="88798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Bioeng.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" name="Google Shape;155;p27"/>
            <p:cNvGrpSpPr/>
            <p:nvPr/>
          </p:nvGrpSpPr>
          <p:grpSpPr>
            <a:xfrm>
              <a:off x="6059380" y="2428592"/>
              <a:ext cx="763062" cy="657361"/>
              <a:chOff x="5651276" y="152208"/>
              <a:chExt cx="763062" cy="657361"/>
            </a:xfrm>
          </p:grpSpPr>
          <p:sp>
            <p:nvSpPr>
              <p:cNvPr id="156" name="Google Shape;156;p27"/>
              <p:cNvSpPr/>
              <p:nvPr/>
            </p:nvSpPr>
            <p:spPr>
              <a:xfrm>
                <a:off x="5651276" y="152208"/>
                <a:ext cx="763062" cy="604884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7"/>
              <p:cNvSpPr txBox="1"/>
              <p:nvPr/>
            </p:nvSpPr>
            <p:spPr>
              <a:xfrm>
                <a:off x="5887819" y="440237"/>
                <a:ext cx="52651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CSE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158" name="Google Shape;158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15373" y="3140611"/>
              <a:ext cx="456421" cy="682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7" descr="Subramaniam, Shankar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764062" y="2509884"/>
              <a:ext cx="607732" cy="630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7" descr="photo-Pevzner"/>
            <p:cNvPicPr preferRelativeResize="0"/>
            <p:nvPr/>
          </p:nvPicPr>
          <p:blipFill rotWithShape="1">
            <a:blip r:embed="rId6">
              <a:alphaModFix/>
            </a:blip>
            <a:srcRect l="9598" r="9599"/>
            <a:stretch/>
          </p:blipFill>
          <p:spPr>
            <a:xfrm>
              <a:off x="5863717" y="1920240"/>
              <a:ext cx="577194" cy="7140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7"/>
          <p:cNvGrpSpPr/>
          <p:nvPr/>
        </p:nvGrpSpPr>
        <p:grpSpPr>
          <a:xfrm>
            <a:off x="3158029" y="2610421"/>
            <a:ext cx="1034485" cy="1233958"/>
            <a:chOff x="3158029" y="2610421"/>
            <a:chExt cx="1034485" cy="1233958"/>
          </a:xfrm>
        </p:grpSpPr>
        <p:grpSp>
          <p:nvGrpSpPr>
            <p:cNvPr id="162" name="Google Shape;162;p27"/>
            <p:cNvGrpSpPr/>
            <p:nvPr/>
          </p:nvGrpSpPr>
          <p:grpSpPr>
            <a:xfrm>
              <a:off x="3158029" y="2610421"/>
              <a:ext cx="829745" cy="1233958"/>
              <a:chOff x="3334420" y="2733770"/>
              <a:chExt cx="829745" cy="1233958"/>
            </a:xfrm>
          </p:grpSpPr>
          <p:pic>
            <p:nvPicPr>
              <p:cNvPr id="163" name="Google Shape;163;p27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3344672" y="2733770"/>
                <a:ext cx="611321" cy="81368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4" name="Google Shape;164;p27"/>
              <p:cNvSpPr/>
              <p:nvPr/>
            </p:nvSpPr>
            <p:spPr>
              <a:xfrm>
                <a:off x="3334420" y="3193088"/>
                <a:ext cx="829745" cy="77464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5" name="Google Shape;165;p27"/>
            <p:cNvSpPr txBox="1"/>
            <p:nvPr/>
          </p:nvSpPr>
          <p:spPr>
            <a:xfrm>
              <a:off x="3366689" y="3361140"/>
              <a:ext cx="8258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Math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27"/>
          <p:cNvGrpSpPr/>
          <p:nvPr/>
        </p:nvGrpSpPr>
        <p:grpSpPr>
          <a:xfrm>
            <a:off x="2440613" y="4299505"/>
            <a:ext cx="2146829" cy="1846458"/>
            <a:chOff x="2671278" y="4299505"/>
            <a:chExt cx="2146829" cy="1846458"/>
          </a:xfrm>
        </p:grpSpPr>
        <p:sp>
          <p:nvSpPr>
            <p:cNvPr id="167" name="Google Shape;167;p27"/>
            <p:cNvSpPr/>
            <p:nvPr/>
          </p:nvSpPr>
          <p:spPr>
            <a:xfrm>
              <a:off x="3168508" y="5048158"/>
              <a:ext cx="829745" cy="77464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766850" y="5499632"/>
              <a:ext cx="14040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Physical Sciences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9" name="Google Shape;169;p27"/>
            <p:cNvGrpSpPr/>
            <p:nvPr/>
          </p:nvGrpSpPr>
          <p:grpSpPr>
            <a:xfrm>
              <a:off x="2671278" y="4299505"/>
              <a:ext cx="2146829" cy="1167772"/>
              <a:chOff x="2603721" y="4150258"/>
              <a:chExt cx="2146829" cy="1167772"/>
            </a:xfrm>
          </p:grpSpPr>
          <p:pic>
            <p:nvPicPr>
              <p:cNvPr id="170" name="Google Shape;170;p27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3168508" y="4150258"/>
                <a:ext cx="468313" cy="7064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27" descr="WeiWang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603721" y="4150258"/>
                <a:ext cx="517525" cy="7064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2" name="Google Shape;172;p27"/>
              <p:cNvSpPr txBox="1"/>
              <p:nvPr/>
            </p:nvSpPr>
            <p:spPr>
              <a:xfrm>
                <a:off x="3346492" y="4638552"/>
                <a:ext cx="140405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Biol. Sciences</a:t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3513024" y="4910249"/>
                <a:ext cx="657884" cy="407781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" name="Google Shape;174;p27"/>
          <p:cNvGrpSpPr/>
          <p:nvPr/>
        </p:nvGrpSpPr>
        <p:grpSpPr>
          <a:xfrm>
            <a:off x="1816521" y="971936"/>
            <a:ext cx="931610" cy="1171808"/>
            <a:chOff x="1816521" y="971936"/>
            <a:chExt cx="931610" cy="1171808"/>
          </a:xfrm>
        </p:grpSpPr>
        <p:sp>
          <p:nvSpPr>
            <p:cNvPr id="175" name="Google Shape;175;p27"/>
            <p:cNvSpPr txBox="1"/>
            <p:nvPr/>
          </p:nvSpPr>
          <p:spPr>
            <a:xfrm flipH="1">
              <a:off x="1959187" y="1148348"/>
              <a:ext cx="6580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Salk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" name="Google Shape;176;p27"/>
            <p:cNvGrpSpPr/>
            <p:nvPr/>
          </p:nvGrpSpPr>
          <p:grpSpPr>
            <a:xfrm>
              <a:off x="1816521" y="971936"/>
              <a:ext cx="931610" cy="1171808"/>
              <a:chOff x="1816521" y="971936"/>
              <a:chExt cx="931610" cy="1171808"/>
            </a:xfrm>
          </p:grpSpPr>
          <p:sp>
            <p:nvSpPr>
              <p:cNvPr id="177" name="Google Shape;177;p27"/>
              <p:cNvSpPr/>
              <p:nvPr/>
            </p:nvSpPr>
            <p:spPr>
              <a:xfrm>
                <a:off x="1816521" y="971936"/>
                <a:ext cx="857487" cy="770851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178" name="Google Shape;178;p2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2240826" y="1544202"/>
                <a:ext cx="507305" cy="59954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9" name="Google Shape;179;p27"/>
          <p:cNvGrpSpPr/>
          <p:nvPr/>
        </p:nvGrpSpPr>
        <p:grpSpPr>
          <a:xfrm>
            <a:off x="4528340" y="4671699"/>
            <a:ext cx="2936031" cy="1932156"/>
            <a:chOff x="4528340" y="4671699"/>
            <a:chExt cx="2936031" cy="1932156"/>
          </a:xfrm>
        </p:grpSpPr>
        <p:sp>
          <p:nvSpPr>
            <p:cNvPr id="180" name="Google Shape;180;p27"/>
            <p:cNvSpPr txBox="1"/>
            <p:nvPr/>
          </p:nvSpPr>
          <p:spPr>
            <a:xfrm>
              <a:off x="6060313" y="4817995"/>
              <a:ext cx="1404058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Medicine, Pharmacy, Biomedical Informatics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4656256" y="4671699"/>
              <a:ext cx="1404058" cy="795578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2" name="Google Shape;182;p27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549861" y="5323138"/>
              <a:ext cx="486448" cy="637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7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004136" y="5284883"/>
              <a:ext cx="455341" cy="6754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27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423634" y="5323138"/>
              <a:ext cx="675407" cy="6897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528340" y="5955883"/>
              <a:ext cx="471443" cy="584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2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367467" y="5955883"/>
              <a:ext cx="523467" cy="6479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Google Shape;187;p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315687" y="1462625"/>
            <a:ext cx="754413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17">
            <a:alphaModFix/>
          </a:blip>
          <a:srcRect r="81246" b="14385"/>
          <a:stretch/>
        </p:blipFill>
        <p:spPr>
          <a:xfrm>
            <a:off x="1194222" y="682058"/>
            <a:ext cx="622299" cy="93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 rotWithShape="1">
          <a:blip r:embed="rId18">
            <a:alphaModFix/>
          </a:blip>
          <a:srcRect r="79893" b="39933"/>
          <a:stretch/>
        </p:blipFill>
        <p:spPr>
          <a:xfrm>
            <a:off x="4709274" y="1674187"/>
            <a:ext cx="602460" cy="5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5311734" y="1674187"/>
            <a:ext cx="5331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" name="Google Shape;191;p27"/>
          <p:cNvPicPr preferRelativeResize="0"/>
          <p:nvPr/>
        </p:nvPicPr>
        <p:blipFill rotWithShape="1">
          <a:blip r:embed="rId19">
            <a:alphaModFix/>
          </a:blip>
          <a:srcRect t="-13009" b="13010"/>
          <a:stretch/>
        </p:blipFill>
        <p:spPr>
          <a:xfrm>
            <a:off x="4975180" y="5939674"/>
            <a:ext cx="585531" cy="58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5473923" y="3132460"/>
            <a:ext cx="586390" cy="6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>
            <a:spLocks noGrp="1"/>
          </p:cNvSpPr>
          <p:nvPr>
            <p:ph type="title"/>
          </p:nvPr>
        </p:nvSpPr>
        <p:spPr>
          <a:xfrm>
            <a:off x="0" y="54204"/>
            <a:ext cx="9144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BISB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iverse,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nterdisciplinary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rogram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472075" y="2403650"/>
            <a:ext cx="62230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 rotWithShape="1">
          <a:blip r:embed="rId22">
            <a:alphaModFix/>
          </a:blip>
          <a:srcRect l="11033" r="24516" b="31186"/>
          <a:stretch/>
        </p:blipFill>
        <p:spPr>
          <a:xfrm>
            <a:off x="5515588" y="5978675"/>
            <a:ext cx="585525" cy="625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019025" y="5400675"/>
            <a:ext cx="585524" cy="5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934025" y="4678025"/>
            <a:ext cx="622300" cy="711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4389650" y="4424100"/>
            <a:ext cx="585525" cy="5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26">
            <a:alphaModFix/>
          </a:blip>
          <a:srcRect l="17539" b="26691"/>
          <a:stretch/>
        </p:blipFill>
        <p:spPr>
          <a:xfrm>
            <a:off x="4913138" y="4538425"/>
            <a:ext cx="602450" cy="65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27">
            <a:alphaModFix/>
          </a:blip>
          <a:srcRect l="15514" t="7914" r="15987" b="14871"/>
          <a:stretch/>
        </p:blipFill>
        <p:spPr>
          <a:xfrm>
            <a:off x="6476380" y="1824775"/>
            <a:ext cx="46522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 flipH="1">
            <a:off x="667407" y="6377336"/>
            <a:ext cx="65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467896" y="6176474"/>
            <a:ext cx="857400" cy="771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7"/>
          <p:cNvPicPr preferRelativeResize="0"/>
          <p:nvPr/>
        </p:nvPicPr>
        <p:blipFill rotWithShape="1">
          <a:blip r:embed="rId28">
            <a:alphaModFix/>
          </a:blip>
          <a:srcRect b="12464"/>
          <a:stretch/>
        </p:blipFill>
        <p:spPr>
          <a:xfrm>
            <a:off x="467888" y="5825225"/>
            <a:ext cx="533175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7"/>
          <p:cNvSpPr txBox="1"/>
          <p:nvPr/>
        </p:nvSpPr>
        <p:spPr>
          <a:xfrm flipH="1">
            <a:off x="8262423" y="3584900"/>
            <a:ext cx="85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Cancer Center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8262421" y="3536436"/>
            <a:ext cx="857400" cy="771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29">
            <a:alphaModFix/>
          </a:blip>
          <a:srcRect l="14130" t="5612" r="5856" b="31260"/>
          <a:stretch/>
        </p:blipFill>
        <p:spPr>
          <a:xfrm>
            <a:off x="8262425" y="4299500"/>
            <a:ext cx="586400" cy="6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0">
            <a:alphaModFix/>
          </a:blip>
          <a:srcRect r="12679" b="27948"/>
          <a:stretch/>
        </p:blipFill>
        <p:spPr>
          <a:xfrm>
            <a:off x="8848825" y="4211196"/>
            <a:ext cx="586400" cy="62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01" y="3862750"/>
            <a:ext cx="1985025" cy="198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269" y="5701507"/>
            <a:ext cx="1166175" cy="11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0" y="54204"/>
            <a:ext cx="91440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BISB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iverse, </a:t>
            </a:r>
            <a:r>
              <a:rPr lang="en-US" sz="3000" dirty="0"/>
              <a:t>I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nterdisciplinary </a:t>
            </a:r>
            <a:r>
              <a:rPr lang="en-US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rogram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29" y="1198796"/>
            <a:ext cx="4353650" cy="32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600" y="1582065"/>
            <a:ext cx="3776824" cy="175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2825" y="6352087"/>
            <a:ext cx="1268425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9975" y="5888036"/>
            <a:ext cx="1733549" cy="50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86575" y="4694154"/>
            <a:ext cx="1733550" cy="388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9250" y="5609739"/>
            <a:ext cx="1584612" cy="3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04888" y="5113549"/>
            <a:ext cx="1286166" cy="4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961550" y="4378159"/>
            <a:ext cx="1166175" cy="396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725949" y="4379554"/>
            <a:ext cx="1085250" cy="977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67575" y="6435625"/>
            <a:ext cx="1974548" cy="3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11213" y="5001448"/>
            <a:ext cx="846278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18425" y="5595487"/>
            <a:ext cx="2392981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42375" y="1101679"/>
            <a:ext cx="1653112" cy="48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744400" y="6174038"/>
            <a:ext cx="1085241" cy="4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10375" y="6064315"/>
            <a:ext cx="1166175" cy="21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107773" y="5918413"/>
            <a:ext cx="1733550" cy="391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7201125" y="4467723"/>
            <a:ext cx="1763475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795263" y="5451277"/>
            <a:ext cx="1924917" cy="3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631138" y="6403050"/>
            <a:ext cx="961775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6350" y="6233325"/>
            <a:ext cx="601630" cy="4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684964" y="5632889"/>
            <a:ext cx="1936751" cy="2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6934588" y="5022274"/>
            <a:ext cx="1584600" cy="47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592923" y="5142880"/>
            <a:ext cx="663009" cy="3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728975" y="3828050"/>
            <a:ext cx="3324874" cy="4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94625" y="5073488"/>
            <a:ext cx="1584600" cy="49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History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6094" y="1219200"/>
            <a:ext cx="9498695" cy="5368388"/>
          </a:xfrm>
        </p:spPr>
        <p:txBody>
          <a:bodyPr>
            <a:normAutofit fontScale="62500" lnSpcReduction="20000"/>
          </a:bodyPr>
          <a:lstStyle/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2000</a:t>
            </a:r>
            <a:r>
              <a:rPr lang="en-US" dirty="0"/>
              <a:t>	Interdisciplinary Bioinformatics PhD program founded</a:t>
            </a:r>
          </a:p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2001</a:t>
            </a:r>
            <a:r>
              <a:rPr lang="en-US" dirty="0"/>
              <a:t>	Bioinformatics Training Grant (NIH T32) funded </a:t>
            </a:r>
            <a:br>
              <a:rPr lang="en-US" dirty="0"/>
            </a:br>
            <a:r>
              <a:rPr lang="en-US" dirty="0"/>
              <a:t>		(PI: Shankar </a:t>
            </a:r>
            <a:r>
              <a:rPr lang="en-US" dirty="0" err="1"/>
              <a:t>Subramaniam</a:t>
            </a:r>
            <a:r>
              <a:rPr lang="en-US" dirty="0"/>
              <a:t>). Renewed 2006, 2011</a:t>
            </a:r>
          </a:p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2008</a:t>
            </a:r>
            <a:r>
              <a:rPr lang="en-US" dirty="0"/>
              <a:t>	Program renamed “Bioinformatics and Systems Biology”  </a:t>
            </a:r>
            <a:r>
              <a:rPr lang="en-US" b="1" dirty="0">
                <a:solidFill>
                  <a:srgbClr val="E46C0A"/>
                </a:solidFill>
              </a:rPr>
              <a:t>(BISB)	</a:t>
            </a: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b="1" dirty="0">
                <a:solidFill>
                  <a:schemeClr val="tx1"/>
                </a:solidFill>
              </a:rPr>
              <a:t>6 Schools</a:t>
            </a:r>
            <a:r>
              <a:rPr lang="en-US" b="1" i="1" dirty="0">
                <a:solidFill>
                  <a:srgbClr val="E46C0A"/>
                </a:solidFill>
              </a:rPr>
              <a:t>: Engineering, Medicine, Biology, Physics, </a:t>
            </a:r>
            <a:br>
              <a:rPr lang="en-US" b="1" i="1" dirty="0">
                <a:solidFill>
                  <a:srgbClr val="E46C0A"/>
                </a:solidFill>
              </a:rPr>
            </a:br>
            <a:r>
              <a:rPr lang="en-US" b="1" i="1" dirty="0">
                <a:solidFill>
                  <a:srgbClr val="E46C0A"/>
                </a:solidFill>
              </a:rPr>
              <a:t>		   Pharmacy, Scripps Institution of Oceanography</a:t>
            </a:r>
          </a:p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2012	</a:t>
            </a:r>
            <a:r>
              <a:rPr lang="en-US" dirty="0">
                <a:solidFill>
                  <a:schemeClr val="tx1"/>
                </a:solidFill>
              </a:rPr>
              <a:t>Added Biomedical Informatics (BMI) 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Track</a:t>
            </a:r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100+ students graduated</a:t>
            </a:r>
          </a:p>
          <a:p>
            <a:pPr marL="25400" indent="0">
              <a:buNone/>
            </a:pPr>
            <a:endParaRPr lang="en-US" b="1" dirty="0">
              <a:solidFill>
                <a:srgbClr val="E46C0A"/>
              </a:solidFill>
            </a:endParaRPr>
          </a:p>
          <a:p>
            <a:pPr marL="25400" indent="0">
              <a:buNone/>
            </a:pPr>
            <a:r>
              <a:rPr lang="en-US" b="1" dirty="0">
                <a:solidFill>
                  <a:srgbClr val="E46C0A"/>
                </a:solidFill>
              </a:rPr>
              <a:t>Directors</a:t>
            </a:r>
          </a:p>
          <a:p>
            <a:pPr marL="508000" lvl="1" indent="0">
              <a:buNone/>
            </a:pPr>
            <a:r>
              <a:rPr lang="en-US" dirty="0"/>
              <a:t>2001-2008 Shankar </a:t>
            </a:r>
            <a:r>
              <a:rPr lang="en-US" dirty="0" err="1"/>
              <a:t>Subramaniam</a:t>
            </a:r>
            <a:r>
              <a:rPr lang="en-US" dirty="0"/>
              <a:t> (</a:t>
            </a:r>
            <a:r>
              <a:rPr lang="en-US" dirty="0" err="1"/>
              <a:t>Bioeng</a:t>
            </a:r>
            <a:r>
              <a:rPr lang="en-US" dirty="0"/>
              <a:t>)</a:t>
            </a:r>
          </a:p>
          <a:p>
            <a:pPr marL="508000" lvl="1" indent="0">
              <a:buNone/>
            </a:pPr>
            <a:r>
              <a:rPr lang="en-US" dirty="0"/>
              <a:t>2008-2012 </a:t>
            </a:r>
            <a:r>
              <a:rPr lang="en-US" dirty="0" err="1"/>
              <a:t>Pavel</a:t>
            </a:r>
            <a:r>
              <a:rPr lang="en-US" dirty="0"/>
              <a:t> </a:t>
            </a:r>
            <a:r>
              <a:rPr lang="en-US" dirty="0" err="1"/>
              <a:t>Pevzner</a:t>
            </a:r>
            <a:r>
              <a:rPr lang="en-US" dirty="0"/>
              <a:t> (CSE) / Alex Hoffman (</a:t>
            </a:r>
            <a:r>
              <a:rPr lang="en-US" dirty="0" err="1"/>
              <a:t>Chem</a:t>
            </a:r>
            <a:r>
              <a:rPr lang="en-US" dirty="0"/>
              <a:t>)</a:t>
            </a:r>
          </a:p>
          <a:p>
            <a:pPr marL="508000" lvl="1" indent="0">
              <a:buNone/>
            </a:pPr>
            <a:r>
              <a:rPr lang="en-US" dirty="0"/>
              <a:t>2012-2013 Alex Hoffman  (</a:t>
            </a:r>
            <a:r>
              <a:rPr lang="en-US" dirty="0" err="1"/>
              <a:t>Chem</a:t>
            </a:r>
            <a:r>
              <a:rPr lang="en-US" dirty="0"/>
              <a:t>) / Vineet Bafna (CSE)  + </a:t>
            </a:r>
            <a:r>
              <a:rPr lang="en-US" dirty="0" err="1"/>
              <a:t>Lucila</a:t>
            </a:r>
            <a:r>
              <a:rPr lang="en-US" dirty="0"/>
              <a:t> </a:t>
            </a:r>
            <a:r>
              <a:rPr lang="en-US" dirty="0" err="1"/>
              <a:t>Ohno</a:t>
            </a:r>
            <a:r>
              <a:rPr lang="en-US" dirty="0"/>
              <a:t>-Machado (BMI)</a:t>
            </a:r>
          </a:p>
          <a:p>
            <a:pPr marL="508000" lvl="1" indent="0">
              <a:buNone/>
            </a:pPr>
            <a:r>
              <a:rPr lang="en-US" dirty="0"/>
              <a:t>2013-2017 Vineet Bafna (CSE) / Bing Ren (CMM)</a:t>
            </a:r>
          </a:p>
          <a:p>
            <a:pPr marL="508000" lvl="1" indent="0">
              <a:buNone/>
            </a:pPr>
            <a:r>
              <a:rPr lang="en-US" dirty="0"/>
              <a:t>2017-2019 Vineet Bafna (CSE) / Trey </a:t>
            </a:r>
            <a:r>
              <a:rPr lang="en-US" dirty="0" err="1"/>
              <a:t>Ideker</a:t>
            </a:r>
            <a:r>
              <a:rPr lang="en-US" dirty="0"/>
              <a:t> (Med)</a:t>
            </a:r>
          </a:p>
          <a:p>
            <a:pPr marL="508000" lvl="1" indent="0">
              <a:buNone/>
            </a:pPr>
            <a:r>
              <a:rPr lang="en-US" dirty="0"/>
              <a:t>2019-          Trey </a:t>
            </a:r>
            <a:r>
              <a:rPr lang="en-US" dirty="0" err="1"/>
              <a:t>Ideker</a:t>
            </a:r>
            <a:r>
              <a:rPr lang="en-US" dirty="0"/>
              <a:t> (Med) / Gene Yeo (CMM )/ Terry Gaasterland (SIO)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9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rgbClr val="E46C0A"/>
                </a:solidFill>
              </a:rPr>
              <a:t>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63872"/>
            <a:ext cx="7772400" cy="1726455"/>
          </a:xfrm>
        </p:spPr>
        <p:txBody>
          <a:bodyPr/>
          <a:lstStyle/>
          <a:p>
            <a:pPr marL="25400" indent="0">
              <a:buNone/>
            </a:pPr>
            <a:r>
              <a:rPr lang="en-US" dirty="0">
                <a:solidFill>
                  <a:srgbClr val="E46C0A"/>
                </a:solidFill>
              </a:rPr>
              <a:t>Train students in the interdisciplinary fields of Bioinformatics, Computational and Systems Biology.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8987" y="1217269"/>
            <a:ext cx="82479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i="1" dirty="0">
                <a:latin typeface="Cambria"/>
                <a:cs typeface="Cambria"/>
              </a:rPr>
              <a:t>“The ability to harvest the wealth of information contained in biomedical Big Data will advance our understanding of human health and disease; however, lack of appropriate tools, poor data accessibility, and insufficient training, are major impediments to rapid translational impact.”  </a:t>
            </a:r>
          </a:p>
          <a:p>
            <a:pPr algn="just"/>
            <a:r>
              <a:rPr lang="en-US" sz="2000" i="1" dirty="0">
                <a:latin typeface="Cambria"/>
                <a:cs typeface="Cambria"/>
              </a:rPr>
              <a:t> 						</a:t>
            </a:r>
          </a:p>
          <a:p>
            <a:pPr algn="just"/>
            <a:r>
              <a:rPr lang="en-US" sz="2000" i="1" dirty="0">
                <a:latin typeface="Cambria"/>
                <a:cs typeface="Cambria"/>
              </a:rPr>
              <a:t>						-NIH BD2K initiative</a:t>
            </a:r>
          </a:p>
          <a:p>
            <a:pPr algn="just"/>
            <a:r>
              <a:rPr lang="en-US" sz="2000" i="1" dirty="0">
                <a:latin typeface="Cambria"/>
                <a:cs typeface="Cambria"/>
              </a:rPr>
              <a:t>						(Phil Bourne, former</a:t>
            </a:r>
          </a:p>
          <a:p>
            <a:pPr algn="just"/>
            <a:r>
              <a:rPr lang="en-US" sz="2000" i="1" dirty="0">
                <a:latin typeface="Cambria"/>
                <a:cs typeface="Cambria"/>
              </a:rPr>
              <a:t>					                BISB Faculty Member)</a:t>
            </a:r>
          </a:p>
        </p:txBody>
      </p:sp>
    </p:spTree>
    <p:extLst>
      <p:ext uri="{BB962C8B-B14F-4D97-AF65-F5344CB8AC3E}">
        <p14:creationId xmlns:p14="http://schemas.microsoft.com/office/powerpoint/2010/main" val="337502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Training at a glance</a:t>
            </a:r>
            <a:endParaRPr sz="4400" b="1" i="0" u="none" strike="noStrike" cap="none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9" name="Google Shape;269;p32"/>
          <p:cNvGraphicFramePr/>
          <p:nvPr>
            <p:extLst>
              <p:ext uri="{D42A27DB-BD31-4B8C-83A1-F6EECF244321}">
                <p14:modId xmlns:p14="http://schemas.microsoft.com/office/powerpoint/2010/main" val="1632676015"/>
              </p:ext>
            </p:extLst>
          </p:nvPr>
        </p:nvGraphicFramePr>
        <p:xfrm>
          <a:off x="2" y="1197794"/>
          <a:ext cx="9034000" cy="5279900"/>
        </p:xfrm>
        <a:graphic>
          <a:graphicData uri="http://schemas.openxmlformats.org/drawingml/2006/table">
            <a:tbl>
              <a:tblPr firstRow="1" bandRow="1">
                <a:noFill/>
                <a:tableStyleId>{B23B1FF8-4F2E-44D0-A60C-4017E2B3C9CC}</a:tableStyleId>
              </a:tblPr>
              <a:tblGrid>
                <a:gridCol w="168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0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1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2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3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4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5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Bootcamp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Core courses (3+1)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 Rotations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Electives (~4)+Ethics(1)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Quals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TAship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Advanc</a:t>
                      </a:r>
                      <a:r>
                        <a:rPr lang="en-US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r>
                        <a:rPr lang="en-US" sz="1600" b="1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en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Candidacy</a:t>
                      </a:r>
                      <a:endParaRPr sz="1600"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Colloquium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IDP/seminars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Defense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196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80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4400" b="1" i="0" u="none" strike="noStrike" cap="none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Training at a glance</a:t>
            </a:r>
            <a:endParaRPr sz="4400" b="1" i="0" u="none" strike="noStrike" cap="none" dirty="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9" name="Google Shape;269;p32"/>
          <p:cNvGraphicFramePr/>
          <p:nvPr>
            <p:extLst>
              <p:ext uri="{D42A27DB-BD31-4B8C-83A1-F6EECF244321}">
                <p14:modId xmlns:p14="http://schemas.microsoft.com/office/powerpoint/2010/main" val="2521751013"/>
              </p:ext>
            </p:extLst>
          </p:nvPr>
        </p:nvGraphicFramePr>
        <p:xfrm>
          <a:off x="2" y="1197794"/>
          <a:ext cx="9034000" cy="5279900"/>
        </p:xfrm>
        <a:graphic>
          <a:graphicData uri="http://schemas.openxmlformats.org/drawingml/2006/table">
            <a:tbl>
              <a:tblPr firstRow="1" bandRow="1">
                <a:noFill/>
                <a:tableStyleId>{B23B1FF8-4F2E-44D0-A60C-4017E2B3C9CC}</a:tableStyleId>
              </a:tblPr>
              <a:tblGrid>
                <a:gridCol w="168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0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1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2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3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4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 5</a:t>
                      </a:r>
                      <a:endParaRPr sz="16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Bootcamp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Core courses (3+1)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 Rotations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Electives (~4)+Ethics(1)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Quals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TAship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8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Advanc</a:t>
                      </a:r>
                      <a:r>
                        <a:rPr lang="en-US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r>
                        <a:rPr lang="en-US" sz="1600" b="1" baseline="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to </a:t>
                      </a:r>
                      <a:r>
                        <a:rPr lang="en" sz="16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Candidacy</a:t>
                      </a:r>
                      <a:endParaRPr sz="1600"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Colloquium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7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IDP/seminars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5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Defense</a:t>
                      </a:r>
                      <a:endParaRPr sz="16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600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1521286"/>
            <a:ext cx="5163342" cy="2972789"/>
          </a:xfrm>
          <a:prstGeom prst="rect">
            <a:avLst/>
          </a:prstGeom>
          <a:solidFill>
            <a:srgbClr val="FEC317">
              <a:alpha val="21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177297" y="4131200"/>
            <a:ext cx="1241993" cy="1102583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" y="4494075"/>
            <a:ext cx="1660641" cy="739708"/>
          </a:xfrm>
          <a:prstGeom prst="rect">
            <a:avLst/>
          </a:prstGeom>
          <a:solidFill>
            <a:schemeClr val="accent6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2" y="3754368"/>
            <a:ext cx="1241992" cy="418703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-13954" y="4424290"/>
            <a:ext cx="1521091" cy="711792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5233783"/>
            <a:ext cx="9034001" cy="893231"/>
          </a:xfrm>
          <a:prstGeom prst="rect">
            <a:avLst/>
          </a:prstGeom>
          <a:solidFill>
            <a:schemeClr val="accent4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6113695"/>
            <a:ext cx="1241992" cy="418703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1232</Words>
  <Application>Microsoft Macintosh PowerPoint</Application>
  <PresentationFormat>On-screen Show (4:3)</PresentationFormat>
  <Paragraphs>318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Tahoma</vt:lpstr>
      <vt:lpstr>Cambria</vt:lpstr>
      <vt:lpstr>Calibri</vt:lpstr>
      <vt:lpstr>Simple Light</vt:lpstr>
      <vt:lpstr>Office Theme</vt:lpstr>
      <vt:lpstr>PowerPoint Presentation</vt:lpstr>
      <vt:lpstr>BISB - Diverse, Interdisciplinary Program</vt:lpstr>
      <vt:lpstr>BISB - Diverse, Interdisciplinary Program</vt:lpstr>
      <vt:lpstr>BISB - Diverse, Interdisciplinary Program</vt:lpstr>
      <vt:lpstr>BISB - Diverse, Interdisciplinary Program</vt:lpstr>
      <vt:lpstr>History</vt:lpstr>
      <vt:lpstr>Mission</vt:lpstr>
      <vt:lpstr>Training at a glance</vt:lpstr>
      <vt:lpstr>Training at a glance</vt:lpstr>
      <vt:lpstr>1st Year Rotations</vt:lpstr>
      <vt:lpstr>Rotation Projects</vt:lpstr>
      <vt:lpstr>2nd Year Qual Exams</vt:lpstr>
      <vt:lpstr>Faculty Committees</vt:lpstr>
      <vt:lpstr>BISB Faculty Affiliation – by School (83)</vt:lpstr>
      <vt:lpstr>Faculty Engagement</vt:lpstr>
      <vt:lpstr>BISB Students – Lab Home Schools</vt:lpstr>
      <vt:lpstr>Funding (typical one year snapshot)</vt:lpstr>
      <vt:lpstr>Key people</vt:lpstr>
      <vt:lpstr>Alumni in ACADEMIA - examples</vt:lpstr>
      <vt:lpstr>Alumni in INDUSTRY - examples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Michelle F Ragsac</cp:lastModifiedBy>
  <cp:revision>24</cp:revision>
  <dcterms:modified xsi:type="dcterms:W3CDTF">2021-09-13T18:44:33Z</dcterms:modified>
</cp:coreProperties>
</file>